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47" autoAdjust="0"/>
  </p:normalViewPr>
  <p:slideViewPr>
    <p:cSldViewPr snapToObjects="1">
      <p:cViewPr>
        <p:scale>
          <a:sx n="100" d="100"/>
          <a:sy n="100" d="100"/>
        </p:scale>
        <p:origin x="-966" y="-7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1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1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1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1" charset="0"/>
              </a:defRPr>
            </a:lvl1pPr>
          </a:lstStyle>
          <a:p>
            <a:fld id="{769B9098-049C-4EB5-82B4-98E86F197A6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34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1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1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1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1" charset="0"/>
              </a:defRPr>
            </a:lvl1pPr>
          </a:lstStyle>
          <a:p>
            <a:fld id="{60D74F6C-A3C1-49D5-88C3-6B717E37BC0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87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Copyright © 2010, 2007, 2004 Pearson Education, Inc.</a:t>
            </a:r>
          </a:p>
        </p:txBody>
      </p:sp>
      <p:sp>
        <p:nvSpPr>
          <p:cNvPr id="540676" name="Rectangle 4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40677" name="Rectangle 5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1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40678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0679" name="Picture 7" descr="Official_Pearson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0680" name="Picture 8" descr="smw3e_book_cov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062517F4-5F50-47AA-8BC2-9FCFDF63058E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11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6AD4C5EB-C48F-49C0-B0A6-56ADBF450CC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06236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4513" y="1600200"/>
            <a:ext cx="8294687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9C724609-0844-4E7A-A831-96FD8319746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0971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69D478FF-7489-4A62-BFCB-07064E268B4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7116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506FDF60-C835-4050-B4F9-4C61ABB96CE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821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2F3339A7-EA58-4236-8488-FA6A847BC3E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3103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3E7C619B-D846-44A4-8238-640079E8E390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5135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9F85A54B-A343-46A6-9C53-26D3DD38D29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45918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DC755CAA-2394-4EE6-B583-535FC062849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9350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6F65B1E9-424D-4C6E-8F43-86FFE528F0AB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1641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88DB7C22-1953-4488-93C8-21141DD0B30C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202622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10 - </a:t>
            </a:r>
            <a:fld id="{AA817DCA-8966-4E64-B067-CE268E0A2D16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2010, 2007, 2004 Pearson Education, Inc.</a:t>
            </a: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kumimoji="1" lang="en-US" sz="3200">
              <a:latin typeface="Tahoma" pitchFamily="1" charset="0"/>
            </a:endParaRPr>
          </a:p>
        </p:txBody>
      </p:sp>
      <p:grpSp>
        <p:nvGrpSpPr>
          <p:cNvPr id="539655" name="Group 7"/>
          <p:cNvGrpSpPr>
            <a:grpSpLocks/>
          </p:cNvGrpSpPr>
          <p:nvPr/>
        </p:nvGrpSpPr>
        <p:grpSpPr bwMode="auto">
          <a:xfrm>
            <a:off x="0" y="73025"/>
            <a:ext cx="9144000" cy="79375"/>
            <a:chOff x="0" y="-1"/>
            <a:chExt cx="5760" cy="50"/>
          </a:xfrm>
        </p:grpSpPr>
        <p:sp>
          <p:nvSpPr>
            <p:cNvPr id="539656" name="Line 8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657" name="Line 9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92100" indent="-2921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1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fontAlgn="base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1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784225" indent="-215900" algn="l" rtl="0" fontAlgn="base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1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014413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1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12065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1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8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626" name="Picture 1026" descr="smw3e_book_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0"/>
            <a:ext cx="51974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D574A9EF-03F6-4BD1-A68D-0A9712780871}" type="slidenum">
              <a:rPr lang="en-US"/>
              <a:pPr/>
              <a:t>10</a:t>
            </a:fld>
            <a:endParaRPr lang="en-CA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Re-expression (cont.)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3: Make the form of a scatterplot more nearly linear.</a:t>
            </a:r>
          </a:p>
        </p:txBody>
      </p:sp>
      <p:pic>
        <p:nvPicPr>
          <p:cNvPr id="524292" name="Picture 4" descr="1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6099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4293" name="Picture 5" descr="10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6480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670AEEC1-DBD5-4521-B30B-EDF5525AE5D6}" type="slidenum">
              <a:rPr lang="en-US"/>
              <a:pPr/>
              <a:t>11</a:t>
            </a:fld>
            <a:endParaRPr lang="en-CA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Re-expression (cont.)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4: Make the scatter in a scatterplot spread out evenly rather than thickening at one end.</a:t>
            </a:r>
          </a:p>
          <a:p>
            <a:pPr marL="742950" lvl="1" indent="-285750"/>
            <a:r>
              <a:rPr lang="en-US"/>
              <a:t>This can be seen in the two scatterplots we just saw with Goal 3:</a:t>
            </a:r>
          </a:p>
        </p:txBody>
      </p:sp>
      <p:pic>
        <p:nvPicPr>
          <p:cNvPr id="525316" name="Picture 4" descr="10-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8075"/>
            <a:ext cx="360203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317" name="Picture 5" descr="10-1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36963"/>
            <a:ext cx="3657600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0BCB3E39-D07B-460A-83EA-82FA10326AD9}" type="slidenum">
              <a:rPr lang="en-US"/>
              <a:pPr/>
              <a:t>12</a:t>
            </a:fld>
            <a:endParaRPr lang="en-CA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Ladder of Powers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There is a family of simple re-expressions that move data toward our goals in a consistent way. This collection of re-expressions is called the </a:t>
            </a:r>
            <a:r>
              <a:rPr lang="en-US">
                <a:solidFill>
                  <a:schemeClr val="hlink"/>
                </a:solidFill>
              </a:rPr>
              <a:t>Ladder of Powers</a:t>
            </a:r>
            <a:r>
              <a:rPr lang="en-US"/>
              <a:t>.</a:t>
            </a:r>
          </a:p>
          <a:p>
            <a:pPr marL="342900" indent="-342900"/>
            <a:r>
              <a:rPr lang="en-US"/>
              <a:t>The Ladder of Powers orders the </a:t>
            </a:r>
            <a:r>
              <a:rPr lang="en-US" i="1"/>
              <a:t>effects</a:t>
            </a:r>
            <a:r>
              <a:rPr lang="en-US"/>
              <a:t> that the re-expressions have on data.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E4AAAD27-019E-4D43-A39A-A15246CE036E}" type="slidenum">
              <a:rPr lang="en-US"/>
              <a:pPr/>
              <a:t>13</a:t>
            </a:fld>
            <a:endParaRPr lang="en-CA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/>
              <a:t>The Ladder of Powers</a:t>
            </a:r>
          </a:p>
        </p:txBody>
      </p:sp>
      <p:grpSp>
        <p:nvGrpSpPr>
          <p:cNvPr id="527363" name="Group 3"/>
          <p:cNvGrpSpPr>
            <a:grpSpLocks/>
          </p:cNvGrpSpPr>
          <p:nvPr/>
        </p:nvGrpSpPr>
        <p:grpSpPr bwMode="auto">
          <a:xfrm>
            <a:off x="381000" y="1306513"/>
            <a:ext cx="8382000" cy="4995862"/>
            <a:chOff x="349" y="1008"/>
            <a:chExt cx="5027" cy="3147"/>
          </a:xfrm>
        </p:grpSpPr>
        <p:sp>
          <p:nvSpPr>
            <p:cNvPr id="527364" name="Rectangle 4"/>
            <p:cNvSpPr>
              <a:spLocks noChangeAspect="1" noChangeArrowheads="1"/>
            </p:cNvSpPr>
            <p:nvPr/>
          </p:nvSpPr>
          <p:spPr bwMode="auto">
            <a:xfrm>
              <a:off x="2211" y="3727"/>
              <a:ext cx="3165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Ratios of two quantities (e.g., mph) often benefit from a reciprocal.</a:t>
              </a:r>
            </a:p>
          </p:txBody>
        </p:sp>
        <p:sp>
          <p:nvSpPr>
            <p:cNvPr id="527365" name="Rectangle 5"/>
            <p:cNvSpPr>
              <a:spLocks noChangeAspect="1" noChangeArrowheads="1"/>
            </p:cNvSpPr>
            <p:nvPr/>
          </p:nvSpPr>
          <p:spPr bwMode="auto">
            <a:xfrm>
              <a:off x="1001" y="3727"/>
              <a:ext cx="1210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The reciprocal of the data</a:t>
              </a:r>
            </a:p>
          </p:txBody>
        </p:sp>
        <p:sp>
          <p:nvSpPr>
            <p:cNvPr id="527366" name="Rectangle 6"/>
            <p:cNvSpPr>
              <a:spLocks noChangeAspect="1" noChangeArrowheads="1"/>
            </p:cNvSpPr>
            <p:nvPr/>
          </p:nvSpPr>
          <p:spPr bwMode="auto">
            <a:xfrm>
              <a:off x="349" y="3727"/>
              <a:ext cx="65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–1</a:t>
              </a:r>
            </a:p>
          </p:txBody>
        </p:sp>
        <p:sp>
          <p:nvSpPr>
            <p:cNvPr id="527367" name="Rectangle 7"/>
            <p:cNvSpPr>
              <a:spLocks noChangeAspect="1" noChangeArrowheads="1"/>
            </p:cNvSpPr>
            <p:nvPr/>
          </p:nvSpPr>
          <p:spPr bwMode="auto">
            <a:xfrm>
              <a:off x="2211" y="3300"/>
              <a:ext cx="3165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An uncommon re-expression, but sometimes useful.</a:t>
              </a:r>
            </a:p>
          </p:txBody>
        </p:sp>
        <p:sp>
          <p:nvSpPr>
            <p:cNvPr id="527368" name="Rectangle 8"/>
            <p:cNvSpPr>
              <a:spLocks noChangeAspect="1" noChangeArrowheads="1"/>
            </p:cNvSpPr>
            <p:nvPr/>
          </p:nvSpPr>
          <p:spPr bwMode="auto">
            <a:xfrm>
              <a:off x="1001" y="3300"/>
              <a:ext cx="1210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Reciprocal square root</a:t>
              </a:r>
            </a:p>
          </p:txBody>
        </p:sp>
        <p:sp>
          <p:nvSpPr>
            <p:cNvPr id="527369" name="Rectangle 9"/>
            <p:cNvSpPr>
              <a:spLocks noChangeAspect="1" noChangeArrowheads="1"/>
            </p:cNvSpPr>
            <p:nvPr/>
          </p:nvSpPr>
          <p:spPr bwMode="auto">
            <a:xfrm>
              <a:off x="349" y="3300"/>
              <a:ext cx="652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–1/2</a:t>
              </a:r>
            </a:p>
          </p:txBody>
        </p:sp>
        <p:sp>
          <p:nvSpPr>
            <p:cNvPr id="527370" name="Rectangle 10"/>
            <p:cNvSpPr>
              <a:spLocks noChangeAspect="1" noChangeArrowheads="1"/>
            </p:cNvSpPr>
            <p:nvPr/>
          </p:nvSpPr>
          <p:spPr bwMode="auto">
            <a:xfrm>
              <a:off x="2211" y="2872"/>
              <a:ext cx="3165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Measurements that cannot be negative often benefit from a log re-expression.</a:t>
              </a:r>
            </a:p>
          </p:txBody>
        </p:sp>
        <p:sp>
          <p:nvSpPr>
            <p:cNvPr id="527371" name="Rectangle 11"/>
            <p:cNvSpPr>
              <a:spLocks noChangeAspect="1" noChangeArrowheads="1"/>
            </p:cNvSpPr>
            <p:nvPr/>
          </p:nvSpPr>
          <p:spPr bwMode="auto">
            <a:xfrm>
              <a:off x="1001" y="2872"/>
              <a:ext cx="1351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We’ll use logarithms here</a:t>
              </a:r>
            </a:p>
          </p:txBody>
        </p:sp>
        <p:sp>
          <p:nvSpPr>
            <p:cNvPr id="527372" name="Rectangle 12"/>
            <p:cNvSpPr>
              <a:spLocks noChangeAspect="1" noChangeArrowheads="1"/>
            </p:cNvSpPr>
            <p:nvPr/>
          </p:nvSpPr>
          <p:spPr bwMode="auto">
            <a:xfrm>
              <a:off x="349" y="2872"/>
              <a:ext cx="652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“0”</a:t>
              </a:r>
            </a:p>
          </p:txBody>
        </p:sp>
        <p:sp>
          <p:nvSpPr>
            <p:cNvPr id="527373" name="Rectangle 13"/>
            <p:cNvSpPr>
              <a:spLocks noChangeAspect="1" noChangeArrowheads="1"/>
            </p:cNvSpPr>
            <p:nvPr/>
          </p:nvSpPr>
          <p:spPr bwMode="auto">
            <a:xfrm>
              <a:off x="2211" y="2445"/>
              <a:ext cx="3165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Counts often benefit from a square root re-expression.</a:t>
              </a:r>
            </a:p>
          </p:txBody>
        </p:sp>
        <p:sp>
          <p:nvSpPr>
            <p:cNvPr id="527374" name="Rectangle 14"/>
            <p:cNvSpPr>
              <a:spLocks noChangeAspect="1" noChangeArrowheads="1"/>
            </p:cNvSpPr>
            <p:nvPr/>
          </p:nvSpPr>
          <p:spPr bwMode="auto">
            <a:xfrm>
              <a:off x="1001" y="2445"/>
              <a:ext cx="1210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Square root of data values</a:t>
              </a:r>
            </a:p>
          </p:txBody>
        </p:sp>
        <p:sp>
          <p:nvSpPr>
            <p:cNvPr id="527375" name="Rectangle 15"/>
            <p:cNvSpPr>
              <a:spLocks noChangeAspect="1" noChangeArrowheads="1"/>
            </p:cNvSpPr>
            <p:nvPr/>
          </p:nvSpPr>
          <p:spPr bwMode="auto">
            <a:xfrm>
              <a:off x="349" y="2445"/>
              <a:ext cx="652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½</a:t>
              </a:r>
            </a:p>
          </p:txBody>
        </p:sp>
        <p:sp>
          <p:nvSpPr>
            <p:cNvPr id="527376" name="Rectangle 16"/>
            <p:cNvSpPr>
              <a:spLocks noChangeAspect="1" noChangeArrowheads="1"/>
            </p:cNvSpPr>
            <p:nvPr/>
          </p:nvSpPr>
          <p:spPr bwMode="auto">
            <a:xfrm>
              <a:off x="2211" y="1831"/>
              <a:ext cx="3165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Data with positive and negative values and no bounds are less likely to benefit from re-expression.</a:t>
              </a:r>
            </a:p>
          </p:txBody>
        </p:sp>
        <p:sp>
          <p:nvSpPr>
            <p:cNvPr id="527377" name="Rectangle 17"/>
            <p:cNvSpPr>
              <a:spLocks noChangeAspect="1" noChangeArrowheads="1"/>
            </p:cNvSpPr>
            <p:nvPr/>
          </p:nvSpPr>
          <p:spPr bwMode="auto">
            <a:xfrm>
              <a:off x="1001" y="1831"/>
              <a:ext cx="1210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Raw data</a:t>
              </a:r>
            </a:p>
          </p:txBody>
        </p:sp>
        <p:sp>
          <p:nvSpPr>
            <p:cNvPr id="527378" name="Rectangle 18"/>
            <p:cNvSpPr>
              <a:spLocks noChangeAspect="1" noChangeArrowheads="1"/>
            </p:cNvSpPr>
            <p:nvPr/>
          </p:nvSpPr>
          <p:spPr bwMode="auto">
            <a:xfrm>
              <a:off x="349" y="1831"/>
              <a:ext cx="652" cy="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527379" name="Rectangle 19"/>
            <p:cNvSpPr>
              <a:spLocks noChangeAspect="1" noChangeArrowheads="1"/>
            </p:cNvSpPr>
            <p:nvPr/>
          </p:nvSpPr>
          <p:spPr bwMode="auto">
            <a:xfrm>
              <a:off x="2211" y="1404"/>
              <a:ext cx="3165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Try with unimodal distributions that are skewed to the left.</a:t>
              </a:r>
            </a:p>
          </p:txBody>
        </p:sp>
        <p:sp>
          <p:nvSpPr>
            <p:cNvPr id="527380" name="Rectangle 20"/>
            <p:cNvSpPr>
              <a:spLocks noChangeAspect="1" noChangeArrowheads="1"/>
            </p:cNvSpPr>
            <p:nvPr/>
          </p:nvSpPr>
          <p:spPr bwMode="auto">
            <a:xfrm>
              <a:off x="1001" y="1404"/>
              <a:ext cx="1210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cs typeface="Arial" charset="0"/>
                </a:rPr>
                <a:t>Square of data values</a:t>
              </a:r>
            </a:p>
          </p:txBody>
        </p:sp>
        <p:sp>
          <p:nvSpPr>
            <p:cNvPr id="527381" name="Rectangle 21"/>
            <p:cNvSpPr>
              <a:spLocks noChangeAspect="1" noChangeArrowheads="1"/>
            </p:cNvSpPr>
            <p:nvPr/>
          </p:nvSpPr>
          <p:spPr bwMode="auto">
            <a:xfrm>
              <a:off x="349" y="1404"/>
              <a:ext cx="652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527382" name="Rectangle 22"/>
            <p:cNvSpPr>
              <a:spLocks noChangeAspect="1" noChangeArrowheads="1"/>
            </p:cNvSpPr>
            <p:nvPr/>
          </p:nvSpPr>
          <p:spPr bwMode="auto">
            <a:xfrm>
              <a:off x="2211" y="1008"/>
              <a:ext cx="3165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Comment</a:t>
              </a:r>
            </a:p>
          </p:txBody>
        </p:sp>
        <p:sp>
          <p:nvSpPr>
            <p:cNvPr id="527383" name="Rectangle 23"/>
            <p:cNvSpPr>
              <a:spLocks noChangeAspect="1" noChangeArrowheads="1"/>
            </p:cNvSpPr>
            <p:nvPr/>
          </p:nvSpPr>
          <p:spPr bwMode="auto">
            <a:xfrm>
              <a:off x="1001" y="1008"/>
              <a:ext cx="1210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Name</a:t>
              </a:r>
            </a:p>
          </p:txBody>
        </p:sp>
        <p:sp>
          <p:nvSpPr>
            <p:cNvPr id="527384" name="Rectangle 24"/>
            <p:cNvSpPr>
              <a:spLocks noChangeAspect="1" noChangeArrowheads="1"/>
            </p:cNvSpPr>
            <p:nvPr/>
          </p:nvSpPr>
          <p:spPr bwMode="auto">
            <a:xfrm>
              <a:off x="349" y="1008"/>
              <a:ext cx="652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200">
                  <a:solidFill>
                    <a:schemeClr val="hlink"/>
                  </a:solidFill>
                  <a:cs typeface="Arial" charset="0"/>
                </a:rPr>
                <a:t>Power</a:t>
              </a:r>
            </a:p>
          </p:txBody>
        </p:sp>
        <p:sp>
          <p:nvSpPr>
            <p:cNvPr id="527385" name="Line 25"/>
            <p:cNvSpPr>
              <a:spLocks noChangeAspect="1" noChangeShapeType="1"/>
            </p:cNvSpPr>
            <p:nvPr/>
          </p:nvSpPr>
          <p:spPr bwMode="auto">
            <a:xfrm>
              <a:off x="349" y="1008"/>
              <a:ext cx="50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86" name="Line 26"/>
            <p:cNvSpPr>
              <a:spLocks noChangeAspect="1" noChangeShapeType="1"/>
            </p:cNvSpPr>
            <p:nvPr/>
          </p:nvSpPr>
          <p:spPr bwMode="auto">
            <a:xfrm>
              <a:off x="349" y="1404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87" name="Line 27"/>
            <p:cNvSpPr>
              <a:spLocks noChangeAspect="1" noChangeShapeType="1"/>
            </p:cNvSpPr>
            <p:nvPr/>
          </p:nvSpPr>
          <p:spPr bwMode="auto">
            <a:xfrm>
              <a:off x="349" y="1831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88" name="Line 28"/>
            <p:cNvSpPr>
              <a:spLocks noChangeAspect="1" noChangeShapeType="1"/>
            </p:cNvSpPr>
            <p:nvPr/>
          </p:nvSpPr>
          <p:spPr bwMode="auto">
            <a:xfrm>
              <a:off x="349" y="2445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89" name="Line 29"/>
            <p:cNvSpPr>
              <a:spLocks noChangeAspect="1" noChangeShapeType="1"/>
            </p:cNvSpPr>
            <p:nvPr/>
          </p:nvSpPr>
          <p:spPr bwMode="auto">
            <a:xfrm>
              <a:off x="349" y="2872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90" name="Line 30"/>
            <p:cNvSpPr>
              <a:spLocks noChangeAspect="1" noChangeShapeType="1"/>
            </p:cNvSpPr>
            <p:nvPr/>
          </p:nvSpPr>
          <p:spPr bwMode="auto">
            <a:xfrm>
              <a:off x="349" y="3300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91" name="Line 31"/>
            <p:cNvSpPr>
              <a:spLocks noChangeAspect="1" noChangeShapeType="1"/>
            </p:cNvSpPr>
            <p:nvPr/>
          </p:nvSpPr>
          <p:spPr bwMode="auto">
            <a:xfrm>
              <a:off x="349" y="3727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92" name="Line 32"/>
            <p:cNvSpPr>
              <a:spLocks noChangeAspect="1" noChangeShapeType="1"/>
            </p:cNvSpPr>
            <p:nvPr/>
          </p:nvSpPr>
          <p:spPr bwMode="auto">
            <a:xfrm>
              <a:off x="349" y="4155"/>
              <a:ext cx="50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93" name="Line 33"/>
            <p:cNvSpPr>
              <a:spLocks noChangeAspect="1" noChangeShapeType="1"/>
            </p:cNvSpPr>
            <p:nvPr/>
          </p:nvSpPr>
          <p:spPr bwMode="auto">
            <a:xfrm>
              <a:off x="349" y="1008"/>
              <a:ext cx="0" cy="314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94" name="Line 34"/>
            <p:cNvSpPr>
              <a:spLocks noChangeAspect="1" noChangeShapeType="1"/>
            </p:cNvSpPr>
            <p:nvPr/>
          </p:nvSpPr>
          <p:spPr bwMode="auto">
            <a:xfrm>
              <a:off x="1001" y="1008"/>
              <a:ext cx="0" cy="3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95" name="Line 35"/>
            <p:cNvSpPr>
              <a:spLocks noChangeAspect="1" noChangeShapeType="1"/>
            </p:cNvSpPr>
            <p:nvPr/>
          </p:nvSpPr>
          <p:spPr bwMode="auto">
            <a:xfrm>
              <a:off x="2211" y="1008"/>
              <a:ext cx="0" cy="3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96" name="Line 36"/>
            <p:cNvSpPr>
              <a:spLocks noChangeAspect="1" noChangeShapeType="1"/>
            </p:cNvSpPr>
            <p:nvPr/>
          </p:nvSpPr>
          <p:spPr bwMode="auto">
            <a:xfrm>
              <a:off x="5376" y="1008"/>
              <a:ext cx="0" cy="314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0BF5F1A3-4BC2-42F8-94E2-6D41ADAA99ED}" type="slidenum">
              <a:rPr lang="en-US"/>
              <a:pPr/>
              <a:t>14</a:t>
            </a:fld>
            <a:endParaRPr lang="en-CA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B: Attack of the Logarithms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When none of the data values is zero or negative, logarithms can be a helpful ally in the search for a useful model.</a:t>
            </a:r>
          </a:p>
          <a:p>
            <a:pPr marL="342900" indent="-342900"/>
            <a:r>
              <a:rPr lang="en-US"/>
              <a:t>Try taking the logs of </a:t>
            </a:r>
            <a:r>
              <a:rPr lang="en-US" b="1"/>
              <a:t>both</a:t>
            </a:r>
            <a:r>
              <a:rPr lang="en-US"/>
              <a:t> the </a:t>
            </a:r>
            <a:r>
              <a:rPr lang="en-US" i="1"/>
              <a:t>x</a:t>
            </a:r>
            <a:r>
              <a:rPr lang="en-US"/>
              <a:t>- and </a:t>
            </a:r>
            <a:r>
              <a:rPr lang="en-US" i="1"/>
              <a:t>y</a:t>
            </a:r>
            <a:r>
              <a:rPr lang="en-US"/>
              <a:t>-variable.</a:t>
            </a:r>
          </a:p>
          <a:p>
            <a:pPr marL="342900" indent="-342900"/>
            <a:r>
              <a:rPr lang="en-US"/>
              <a:t>Then re-express the data using some combination of </a:t>
            </a:r>
            <a:r>
              <a:rPr lang="en-US" i="1"/>
              <a:t>x</a:t>
            </a:r>
            <a:r>
              <a:rPr lang="en-US"/>
              <a:t> or log(</a:t>
            </a:r>
            <a:r>
              <a:rPr lang="en-US" i="1"/>
              <a:t>x</a:t>
            </a:r>
            <a:r>
              <a:rPr lang="en-US"/>
              <a:t>) vs. </a:t>
            </a:r>
            <a:r>
              <a:rPr lang="en-US" i="1"/>
              <a:t>y</a:t>
            </a:r>
            <a:r>
              <a:rPr lang="en-US"/>
              <a:t> or log(</a:t>
            </a:r>
            <a:r>
              <a:rPr lang="en-US" i="1"/>
              <a:t>y</a:t>
            </a:r>
            <a:r>
              <a:rPr lang="en-US"/>
              <a:t>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FBC41077-846A-4272-9F02-25861941947C}" type="slidenum">
              <a:rPr lang="en-US"/>
              <a:pPr/>
              <a:t>15</a:t>
            </a:fld>
            <a:endParaRPr lang="en-CA"/>
          </a:p>
        </p:txBody>
      </p:sp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B: Attack of the Logarithms (cont.)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1" charset="2"/>
              <a:buNone/>
            </a:pPr>
            <a:r>
              <a:rPr lang="en-US"/>
              <a:t> </a:t>
            </a:r>
          </a:p>
        </p:txBody>
      </p:sp>
      <p:pic>
        <p:nvPicPr>
          <p:cNvPr id="529412" name="Picture 4" descr="aitta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905000"/>
            <a:ext cx="8142287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449886F6-D6ED-431B-A81A-680BE62598D5}" type="slidenum">
              <a:rPr lang="en-US"/>
              <a:pPr/>
              <a:t>16</a:t>
            </a:fld>
            <a:endParaRPr lang="en-CA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Benefits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We often choose a re-expression for one reason and then discover that it has helped other aspects of an analysis.</a:t>
            </a:r>
          </a:p>
          <a:p>
            <a:pPr marL="342900" indent="-342900"/>
            <a:r>
              <a:rPr lang="en-US"/>
              <a:t>For example, a re-expression that makes a histogram more symmetric might also straighten a scatterplot or stabilize variance.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9417F586-E059-4DF2-AFF4-CEEAA4E9C4F8}" type="slidenum">
              <a:rPr lang="en-US"/>
              <a:pPr/>
              <a:t>17</a:t>
            </a:fld>
            <a:endParaRPr lang="en-CA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Just Use a Curve?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If there’s a curve in the scatterplot, why not just fit a curve to the data?</a:t>
            </a:r>
          </a:p>
        </p:txBody>
      </p:sp>
      <p:pic>
        <p:nvPicPr>
          <p:cNvPr id="531460" name="Picture 4" descr="ait1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878138"/>
            <a:ext cx="4752975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DA912294-0C25-44FE-A844-6C9EAF81A08B}" type="slidenum">
              <a:rPr lang="en-US"/>
              <a:pPr/>
              <a:t>18</a:t>
            </a:fld>
            <a:endParaRPr lang="en-CA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Just Use a Curve? (cont.)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The mathematics and calculations for “curves of best fit” are considerably more difficult than “lines of best fit.”</a:t>
            </a:r>
          </a:p>
          <a:p>
            <a:pPr marL="342900" indent="-342900"/>
            <a:r>
              <a:rPr lang="en-US"/>
              <a:t>Besides, straight lines are easy to understand.</a:t>
            </a:r>
          </a:p>
          <a:p>
            <a:pPr marL="742950" lvl="1" indent="-285750"/>
            <a:r>
              <a:rPr lang="en-US"/>
              <a:t>We know how to think about the slope and the </a:t>
            </a:r>
            <a:r>
              <a:rPr lang="en-US" i="1"/>
              <a:t>y</a:t>
            </a:r>
            <a:r>
              <a:rPr lang="en-US"/>
              <a:t>-intercept.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ABAE6592-1DB9-40B4-9681-A67F490EF3B8}" type="slidenum">
              <a:rPr lang="en-US"/>
              <a:pPr/>
              <a:t>19</a:t>
            </a:fld>
            <a:endParaRPr lang="en-CA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600200"/>
            <a:ext cx="4027487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Don’t expect your model to be perfect.</a:t>
            </a:r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r>
              <a:rPr lang="en-US"/>
              <a:t>Don’t stray too far from the ladder.</a:t>
            </a:r>
          </a:p>
          <a:p>
            <a:pPr marL="342900" indent="-342900">
              <a:lnSpc>
                <a:spcPct val="90000"/>
              </a:lnSpc>
            </a:pPr>
            <a:endParaRPr lang="en-US"/>
          </a:p>
          <a:p>
            <a:pPr marL="342900" indent="-342900">
              <a:lnSpc>
                <a:spcPct val="90000"/>
              </a:lnSpc>
            </a:pPr>
            <a:r>
              <a:rPr lang="en-US"/>
              <a:t>Don’t choose a model based on 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alone:</a:t>
            </a:r>
          </a:p>
        </p:txBody>
      </p:sp>
      <p:pic>
        <p:nvPicPr>
          <p:cNvPr id="533508" name="Picture 4" descr="ait1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0500"/>
            <a:ext cx="3789363" cy="50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2010, 2007, 2004 Pearson Education, Inc.</a:t>
            </a:r>
          </a:p>
        </p:txBody>
      </p:sp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Re-expressing Data:</a:t>
            </a:r>
          </a:p>
          <a:p>
            <a:r>
              <a:rPr lang="en-US" i="1"/>
              <a:t>Get it Straight!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6242A749-C5D2-4E0D-B251-9FAE0036018A}" type="slidenum">
              <a:rPr lang="en-US"/>
              <a:pPr/>
              <a:t>20</a:t>
            </a:fld>
            <a:endParaRPr lang="en-CA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572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Beware of multiple modes.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/>
              <a:t>Re-expression cannot pull separate modes together.</a:t>
            </a:r>
            <a:endParaRPr lang="en-US"/>
          </a:p>
          <a:p>
            <a:pPr marL="342900" indent="-342900">
              <a:lnSpc>
                <a:spcPct val="90000"/>
              </a:lnSpc>
            </a:pPr>
            <a:r>
              <a:rPr lang="en-US"/>
              <a:t>Watch out for scatterplots that turn around.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/>
              <a:t>Re-expression can straighten many bent relationships, but not those that go up then down, or down then up.</a:t>
            </a:r>
            <a:endParaRPr lang="en-US"/>
          </a:p>
        </p:txBody>
      </p:sp>
      <p:pic>
        <p:nvPicPr>
          <p:cNvPr id="534532" name="Picture 4" descr="10-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604043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076A1EA4-0192-4025-A7C5-357EF70FAE12}" type="slidenum">
              <a:rPr lang="en-US"/>
              <a:pPr/>
              <a:t>21</a:t>
            </a:fld>
            <a:endParaRPr lang="en-CA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 (cont.)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Watch out for negative data values.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It’s impossible to re-express negative values by any power that is not a whole number on the Ladder of Powers or to re-express values that are zero for negative powers. 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Watch for data far from 1.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Data values that are all very far from 1 may not be much affected by re-expression unless the range is very large. If all the data values are large (e.g., years), consider subtracting a constant to bring them back near 1.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9E97D25A-BF8C-4CC1-9169-BF59513A4A3E}" type="slidenum">
              <a:rPr lang="en-US"/>
              <a:pPr/>
              <a:t>22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When the conditions for regression are not met, a simple re-expression of the data may help.</a:t>
            </a:r>
          </a:p>
          <a:p>
            <a:pPr marL="342900" indent="-342900"/>
            <a:r>
              <a:rPr lang="en-US"/>
              <a:t>A re-expression may make the:</a:t>
            </a:r>
          </a:p>
          <a:p>
            <a:pPr marL="742950" lvl="1" indent="-285750"/>
            <a:r>
              <a:rPr lang="en-US"/>
              <a:t>Distribution of a variable more symmetric.</a:t>
            </a:r>
          </a:p>
          <a:p>
            <a:pPr marL="742950" lvl="1" indent="-285750"/>
            <a:r>
              <a:rPr lang="en-US"/>
              <a:t>Spread across different groups more similar.</a:t>
            </a:r>
          </a:p>
          <a:p>
            <a:pPr marL="742950" lvl="1" indent="-285750"/>
            <a:r>
              <a:rPr lang="en-US"/>
              <a:t>Form of a scatterplot straighter.</a:t>
            </a:r>
          </a:p>
          <a:p>
            <a:pPr marL="742950" lvl="1" indent="-285750"/>
            <a:r>
              <a:rPr lang="en-US"/>
              <a:t>Scatter around the line in a scatterplot more consistent.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0E607C61-C49F-4E2F-BE6E-6464A04ABFCE}" type="slidenum">
              <a:rPr lang="en-US"/>
              <a:pPr/>
              <a:t>23</a:t>
            </a:fld>
            <a:endParaRPr lang="en-CA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 (cont.)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Taking logs is often a good, simple starting point.</a:t>
            </a:r>
          </a:p>
          <a:p>
            <a:pPr marL="742950" lvl="1" indent="-285750"/>
            <a:r>
              <a:rPr lang="en-US"/>
              <a:t>To search further, the Ladder of Powers or the log-log approach can help us find a good re-expression.</a:t>
            </a:r>
          </a:p>
          <a:p>
            <a:pPr marL="342900" indent="-342900"/>
            <a:r>
              <a:rPr lang="en-US"/>
              <a:t>Our models won’t be perfect, but re-expression can lead us to a useful model.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1DE36DAE-03AA-4069-800A-70F7ED672602}" type="slidenum">
              <a:rPr lang="en-US"/>
              <a:pPr/>
              <a:t>3</a:t>
            </a:fld>
            <a:endParaRPr lang="en-CA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 to the Point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We cannot use a linear model unless the relationship between the two variables is linear. Often re-expression can save the day, straightening bent relationships so that we can fit and use a simple linear model.</a:t>
            </a:r>
          </a:p>
          <a:p>
            <a:pPr marL="342900" indent="-342900"/>
            <a:r>
              <a:rPr lang="en-US"/>
              <a:t>Two simple ways to re-express data are with logarithms and reciprocals.</a:t>
            </a:r>
          </a:p>
          <a:p>
            <a:pPr marL="342900" indent="-342900"/>
            <a:r>
              <a:rPr lang="en-US"/>
              <a:t>Re-expressions can be seen in everyday life—everybody does it.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305565FD-46A4-47DB-A22F-6A250201000E}" type="slidenum">
              <a:rPr lang="en-US"/>
              <a:pPr/>
              <a:t>4</a:t>
            </a:fld>
            <a:endParaRPr lang="en-CA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 to the Point (cont.)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 relationship between </a:t>
            </a:r>
            <a:r>
              <a:rPr lang="en-US" i="1"/>
              <a:t>fuel efficiency</a:t>
            </a:r>
            <a:r>
              <a:rPr lang="en-US"/>
              <a:t> (in miles per gallon) and </a:t>
            </a:r>
            <a:r>
              <a:rPr lang="en-US" i="1"/>
              <a:t>weight</a:t>
            </a:r>
            <a:r>
              <a:rPr lang="en-US"/>
              <a:t> (in pounds) for late model cars looks fairly linear at first:</a:t>
            </a:r>
          </a:p>
        </p:txBody>
      </p:sp>
      <p:pic>
        <p:nvPicPr>
          <p:cNvPr id="518148" name="Picture 4" descr="10-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0063"/>
            <a:ext cx="4648200" cy="34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4A97B84A-290F-42D2-A7CE-26D18038B672}" type="slidenum">
              <a:rPr lang="en-US"/>
              <a:pPr/>
              <a:t>5</a:t>
            </a:fld>
            <a:endParaRPr lang="en-CA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 to the Point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look at the residuals plot shows a problem:</a:t>
            </a:r>
          </a:p>
        </p:txBody>
      </p:sp>
      <p:pic>
        <p:nvPicPr>
          <p:cNvPr id="519172" name="Picture 4" descr="10-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814888" cy="36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25F8DC9A-FEFE-499A-AD3B-799E8E6070CC}" type="slidenum">
              <a:rPr lang="en-US"/>
              <a:pPr/>
              <a:t>6</a:t>
            </a:fld>
            <a:endParaRPr lang="en-CA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 to the Point (cont.)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524000"/>
            <a:ext cx="8294687" cy="4572000"/>
          </a:xfrm>
          <a:ln/>
        </p:spPr>
        <p:txBody>
          <a:bodyPr/>
          <a:lstStyle/>
          <a:p>
            <a:pPr marL="342900" indent="-342900"/>
            <a:r>
              <a:rPr lang="en-US"/>
              <a:t>We can re-express </a:t>
            </a:r>
            <a:r>
              <a:rPr lang="en-US" i="1"/>
              <a:t>fuel efficiency</a:t>
            </a:r>
            <a:r>
              <a:rPr lang="en-US"/>
              <a:t> as gallons per hundred miles (a reciprocal) and eliminate the bend in the original scatterplot:</a:t>
            </a:r>
          </a:p>
        </p:txBody>
      </p:sp>
      <p:pic>
        <p:nvPicPr>
          <p:cNvPr id="520196" name="Picture 4" descr="10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57500"/>
            <a:ext cx="4310063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BB265D58-F93E-413D-9B19-301812E20F7C}" type="slidenum">
              <a:rPr lang="en-US"/>
              <a:pPr/>
              <a:t>7</a:t>
            </a:fld>
            <a:endParaRPr lang="en-CA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 to the Point (cont.)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look at the residuals plot for the new model seems more reasonable:</a:t>
            </a:r>
          </a:p>
        </p:txBody>
      </p:sp>
      <p:pic>
        <p:nvPicPr>
          <p:cNvPr id="521220" name="Picture 4" descr="10-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757488"/>
            <a:ext cx="434816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29A70D43-5BDA-42B4-ADD5-C656413DC340}" type="slidenum">
              <a:rPr lang="en-US"/>
              <a:pPr/>
              <a:t>8</a:t>
            </a:fld>
            <a:endParaRPr lang="en-CA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Re-expression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1: Make the distribution of a variable (as seen in its histogram, for example) more symmetric.</a:t>
            </a:r>
          </a:p>
        </p:txBody>
      </p:sp>
      <p:pic>
        <p:nvPicPr>
          <p:cNvPr id="522244" name="Picture 4" descr="10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2938"/>
            <a:ext cx="3775075" cy="30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45" name="Picture 5" descr="10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3235325"/>
            <a:ext cx="4003675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10 - </a:t>
            </a:r>
            <a:fld id="{1329641D-5945-4ACA-A388-5AC153A5E052}" type="slidenum">
              <a:rPr lang="en-US"/>
              <a:pPr/>
              <a:t>9</a:t>
            </a:fld>
            <a:endParaRPr lang="en-CA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Re-expression (cont.)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2: Make the spread of several groups (as seen in side-by-side boxplots) more alike, even if their centers differ.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1965325" y="3389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523269" name="Picture 5" descr="10_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16313"/>
            <a:ext cx="39131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3270" name="Picture 6" descr="10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489325"/>
            <a:ext cx="39497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1_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</TotalTime>
  <Words>1030</Words>
  <Application>Microsoft Office PowerPoint</Application>
  <PresentationFormat>Letter Paper (8.5x11 in)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1_Blends</vt:lpstr>
      <vt:lpstr>PowerPoint Presentation</vt:lpstr>
      <vt:lpstr>Chapter 10</vt:lpstr>
      <vt:lpstr>Straight to the Point</vt:lpstr>
      <vt:lpstr>Straight to the Point (cont.)</vt:lpstr>
      <vt:lpstr>Straight to the Point (cont.)</vt:lpstr>
      <vt:lpstr>Straight to the Point (cont.)</vt:lpstr>
      <vt:lpstr>Straight to the Point (cont.)</vt:lpstr>
      <vt:lpstr>Goals of Re-expression</vt:lpstr>
      <vt:lpstr>Goals of Re-expression (cont.)</vt:lpstr>
      <vt:lpstr>Goals of Re-expression (cont.)</vt:lpstr>
      <vt:lpstr>Goals of Re-expression (cont.)</vt:lpstr>
      <vt:lpstr>The Ladder of Powers</vt:lpstr>
      <vt:lpstr>The Ladder of Powers</vt:lpstr>
      <vt:lpstr>Plan B: Attack of the Logarithms</vt:lpstr>
      <vt:lpstr>Plan B: Attack of the Logarithms (cont.)</vt:lpstr>
      <vt:lpstr>Multiple Benefits</vt:lpstr>
      <vt:lpstr>Why Not Just Use a Curve?</vt:lpstr>
      <vt:lpstr>Why Not Just Use a Curve? (cont.)</vt:lpstr>
      <vt:lpstr>What Can Go Wrong?</vt:lpstr>
      <vt:lpstr>What Can Go Wrong? (cont.)</vt:lpstr>
      <vt:lpstr>What Can Go Wrong? (cont.)</vt:lpstr>
      <vt:lpstr>What have we learned?</vt:lpstr>
      <vt:lpstr>What have we learned? (cont.)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subject>Re-expressing Data: Get It Straight!</dc:subject>
  <dc:creator>David Bock</dc:creator>
  <cp:lastModifiedBy>Thomas, Melissa</cp:lastModifiedBy>
  <cp:revision>43</cp:revision>
  <cp:lastPrinted>2001-11-04T00:51:13Z</cp:lastPrinted>
  <dcterms:created xsi:type="dcterms:W3CDTF">2005-02-25T19:46:41Z</dcterms:created>
  <dcterms:modified xsi:type="dcterms:W3CDTF">2012-08-02T12:40:18Z</dcterms:modified>
</cp:coreProperties>
</file>